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9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2" r:id="rId34"/>
  </p:sldIdLst>
  <p:sldSz cx="12192000" cy="6858000"/>
  <p:notesSz cx="6858000" cy="9144000"/>
  <p:embeddedFontLst>
    <p:embeddedFont>
      <p:font typeface="IBM Plex Mono Medium" panose="020B0604020202020204" charset="0"/>
      <p:regular r:id="rId36"/>
      <p:bold r:id="rId37"/>
      <p:italic r:id="rId38"/>
      <p:boldItalic r:id="rId39"/>
    </p:embeddedFont>
    <p:embeddedFont>
      <p:font typeface="IBM Plex Mono" panose="020B0604020202020204" charset="0"/>
      <p:regular r:id="rId40"/>
      <p:bold r:id="rId41"/>
      <p:italic r:id="rId42"/>
      <p:boldItalic r:id="rId43"/>
    </p:embeddedFont>
    <p:embeddedFont>
      <p:font typeface="DM Serif Display" panose="020B0604020202020204" charset="0"/>
      <p:regular r:id="rId44"/>
      <p:italic r:id="rId45"/>
    </p:embeddedFont>
    <p:embeddedFont>
      <p:font typeface="Aldrich" panose="020B0604020202020204" charset="0"/>
      <p:regular r:id="rId46"/>
    </p:embeddedFont>
    <p:embeddedFont>
      <p:font typeface="IBM Plex Mono SemiBold" panose="020B060402020202020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59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863343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07360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a216b4de5c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2a216b4de5c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2716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a216b4de5c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a216b4de5c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693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a216b4de5c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2a216b4de5c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25937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a216b4de5c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a216b4de5c_1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6047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a216b4de5c_1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2a216b4de5c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7018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a216b4de5c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a216b4de5c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15120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a216b4de5c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2a216b4de5c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97542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a216b4de5c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a216b4de5c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35165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a20b91cbc9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2a20b91cbc9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35090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a216b4de5c_1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2a216b4de5c_1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6581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08643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a216b4de5c_1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a216b4de5c_1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0073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a216b4de5c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a216b4de5c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80444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a1c4b1db5b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2a1c4b1db5b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52115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a1c4b1db5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a1c4b1db5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64673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a216b4de5c_1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2a216b4de5c_1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50690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a216b4de5c_1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2a216b4de5c_1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11810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a216b4de5c_1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2a216b4de5c_1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90980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a216b4de5c_1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2a216b4de5c_1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93956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a216b4de5c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2a216b4de5c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1108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a216b4de5c_1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a216b4de5c_1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7681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a1c4b1db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2a1c4b1db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76345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a216b4de5c_1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2a216b4de5c_1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24855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a216b4de5c_1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2a216b4de5c_1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34379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a20b91cb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2a20b91cb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83403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1113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a1c4b1db5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a1c4b1db5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3631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a1c4b1db5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g2a1c4b1db5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2912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216b4de5c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216b4de5c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762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a216b4de5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a216b4de5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971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a216b4de5c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2a216b4de5c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576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a216b4de5c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a216b4de5c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2613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VA dstoryco">
  <p:cSld name="TVA dstoryco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50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834" y="184546"/>
            <a:ext cx="11835172" cy="650492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11614547" y="181527"/>
            <a:ext cx="368468" cy="649494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10311528" y="5798994"/>
            <a:ext cx="1314925" cy="8774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22758" y="5973223"/>
            <a:ext cx="1281976" cy="543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 rotWithShape="1">
          <a:blip r:embed="rId5">
            <a:alphaModFix/>
          </a:blip>
          <a:srcRect b="11544"/>
          <a:stretch/>
        </p:blipFill>
        <p:spPr>
          <a:xfrm>
            <a:off x="11727231" y="556449"/>
            <a:ext cx="162000" cy="4979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720168" y="5622931"/>
            <a:ext cx="177149" cy="17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719658" y="292462"/>
            <a:ext cx="177149" cy="17714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/>
          <p:nvPr/>
        </p:nvSpPr>
        <p:spPr>
          <a:xfrm>
            <a:off x="178415" y="168532"/>
            <a:ext cx="11835171" cy="6520936"/>
          </a:xfrm>
          <a:prstGeom prst="rect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4" name="Google Shape;14;p1"/>
          <p:cNvSpPr txBox="1"/>
          <p:nvPr/>
        </p:nvSpPr>
        <p:spPr>
          <a:xfrm>
            <a:off x="6215959" y="6340484"/>
            <a:ext cx="95218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DSTORY.CO</a:t>
            </a:r>
            <a:endParaRPr sz="1200" b="0" i="0" u="none" strike="noStrike" cap="none">
              <a:solidFill>
                <a:schemeClr val="accen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grpSp>
        <p:nvGrpSpPr>
          <p:cNvPr id="15" name="Google Shape;15;p1"/>
          <p:cNvGrpSpPr/>
          <p:nvPr/>
        </p:nvGrpSpPr>
        <p:grpSpPr>
          <a:xfrm>
            <a:off x="5936721" y="6417087"/>
            <a:ext cx="196840" cy="78171"/>
            <a:chOff x="2519016" y="5889206"/>
            <a:chExt cx="196840" cy="78171"/>
          </a:xfrm>
        </p:grpSpPr>
        <p:cxnSp>
          <p:nvCxnSpPr>
            <p:cNvPr id="16" name="Google Shape;16;p1"/>
            <p:cNvCxnSpPr/>
            <p:nvPr/>
          </p:nvCxnSpPr>
          <p:spPr>
            <a:xfrm flipH="1">
              <a:off x="2519016" y="5889206"/>
              <a:ext cx="88935" cy="78171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" name="Google Shape;17;p1"/>
            <p:cNvCxnSpPr/>
            <p:nvPr/>
          </p:nvCxnSpPr>
          <p:spPr>
            <a:xfrm flipH="1">
              <a:off x="2626921" y="5889206"/>
              <a:ext cx="88935" cy="78171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8" name="Google Shape;18;p1"/>
          <p:cNvSpPr txBox="1"/>
          <p:nvPr/>
        </p:nvSpPr>
        <p:spPr>
          <a:xfrm>
            <a:off x="943787" y="6340484"/>
            <a:ext cx="497251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TIME VARIANCE AUTHORITY PRESENTATION COMMISSION</a:t>
            </a:r>
            <a:endParaRPr sz="1200" b="0" i="0" u="none" strike="noStrike" cap="none">
              <a:solidFill>
                <a:schemeClr val="accen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9" name="Google Shape;19;p1"/>
          <p:cNvSpPr txBox="1"/>
          <p:nvPr/>
        </p:nvSpPr>
        <p:spPr>
          <a:xfrm>
            <a:off x="414790" y="6340484"/>
            <a:ext cx="31739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accen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‹#›</a:t>
            </a:fld>
            <a:endParaRPr sz="1200">
              <a:solidFill>
                <a:schemeClr val="accent1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</p:txBody>
      </p:sp>
      <p:pic>
        <p:nvPicPr>
          <p:cNvPr id="20" name="Google Shape;20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4185" y="5648154"/>
            <a:ext cx="288000" cy="293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44185" y="5107379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44185" y="4566604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44185" y="4025829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44185" y="3481878"/>
            <a:ext cx="288000" cy="288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"/>
          <p:cNvSpPr/>
          <p:nvPr/>
        </p:nvSpPr>
        <p:spPr>
          <a:xfrm>
            <a:off x="11726148" y="561224"/>
            <a:ext cx="158390" cy="3778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1841283" y="4294867"/>
            <a:ext cx="8686800" cy="784800"/>
          </a:xfrm>
          <a:prstGeom prst="rect">
            <a:avLst/>
          </a:prstGeom>
          <a:noFill/>
          <a:ln w="317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32" name="Google Shape;32;p3"/>
          <p:cNvSpPr/>
          <p:nvPr/>
        </p:nvSpPr>
        <p:spPr>
          <a:xfrm>
            <a:off x="1897824" y="4354570"/>
            <a:ext cx="8573700" cy="66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by: Usaid Rehan, Umer, Mukand Rathi </a:t>
            </a:r>
            <a:endParaRPr sz="1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33" name="Google Shape;33;p3"/>
          <p:cNvSpPr txBox="1"/>
          <p:nvPr/>
        </p:nvSpPr>
        <p:spPr>
          <a:xfrm>
            <a:off x="2484325" y="2714075"/>
            <a:ext cx="7377600" cy="15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Applied DevOps</a:t>
            </a:r>
            <a:endParaRPr sz="500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pic>
        <p:nvPicPr>
          <p:cNvPr id="34" name="Google Shape;34;p3"/>
          <p:cNvPicPr preferRelativeResize="0"/>
          <p:nvPr/>
        </p:nvPicPr>
        <p:blipFill rotWithShape="1">
          <a:blip r:embed="rId3">
            <a:alphaModFix amt="80000"/>
          </a:blip>
          <a:srcRect/>
          <a:stretch/>
        </p:blipFill>
        <p:spPr>
          <a:xfrm>
            <a:off x="928724" y="2616692"/>
            <a:ext cx="2625150" cy="2066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/>
          <p:nvPr/>
        </p:nvSpPr>
        <p:spPr>
          <a:xfrm>
            <a:off x="11726148" y="731603"/>
            <a:ext cx="158400" cy="37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95" name="Google Shape;95;p12"/>
          <p:cNvSpPr txBox="1"/>
          <p:nvPr/>
        </p:nvSpPr>
        <p:spPr>
          <a:xfrm>
            <a:off x="4663450" y="2084825"/>
            <a:ext cx="6750600" cy="1658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We automated testing of the Calculator using build pipeline</a:t>
            </a:r>
            <a:endParaRPr sz="2000">
              <a:solidFill>
                <a:schemeClr val="accen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96" name="Google Shape;9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3138" y="1904359"/>
            <a:ext cx="2430020" cy="3361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 amt="80000"/>
          </a:blip>
          <a:srcRect/>
          <a:stretch/>
        </p:blipFill>
        <p:spPr>
          <a:xfrm>
            <a:off x="2040317" y="3191302"/>
            <a:ext cx="1966132" cy="1918178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/>
          <p:nvPr/>
        </p:nvSpPr>
        <p:spPr>
          <a:xfrm>
            <a:off x="404163" y="384022"/>
            <a:ext cx="11010000" cy="7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4. Automated Testing Scripts</a:t>
            </a:r>
            <a:endParaRPr sz="4000" b="0" i="0" u="none" strike="noStrike" cap="none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99" name="Google Shape;99;p12"/>
          <p:cNvPicPr preferRelativeResize="0"/>
          <p:nvPr/>
        </p:nvPicPr>
        <p:blipFill rotWithShape="1">
          <a:blip r:embed="rId5">
            <a:alphaModFix amt="80000"/>
          </a:blip>
          <a:srcRect/>
          <a:stretch/>
        </p:blipFill>
        <p:spPr>
          <a:xfrm>
            <a:off x="9158859" y="3538802"/>
            <a:ext cx="2984166" cy="2683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738" y="620450"/>
            <a:ext cx="9204527" cy="486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/>
          <p:nvPr/>
        </p:nvSpPr>
        <p:spPr>
          <a:xfrm>
            <a:off x="11726148" y="731603"/>
            <a:ext cx="158400" cy="37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10" name="Google Shape;110;p14"/>
          <p:cNvSpPr txBox="1"/>
          <p:nvPr/>
        </p:nvSpPr>
        <p:spPr>
          <a:xfrm>
            <a:off x="4538750" y="2084825"/>
            <a:ext cx="6795600" cy="1658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We created a release pipeline that performs the following:</a:t>
            </a:r>
            <a:endParaRPr sz="2000">
              <a:solidFill>
                <a:schemeClr val="accen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accen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erif Display"/>
              <a:buAutoNum type="arabicPeriod"/>
            </a:pPr>
            <a:r>
              <a:rPr lang="en-US" sz="2000">
                <a:solidFill>
                  <a:schemeClr val="accen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Release Gates (Post-Deployment Gates)</a:t>
            </a:r>
            <a:br>
              <a:rPr lang="en-US" sz="2000">
                <a:solidFill>
                  <a:schemeClr val="accen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</a:br>
            <a:endParaRPr sz="2000">
              <a:solidFill>
                <a:schemeClr val="accen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erif Display"/>
              <a:buAutoNum type="arabicPeriod"/>
            </a:pPr>
            <a:r>
              <a:rPr lang="en-US" sz="2000">
                <a:solidFill>
                  <a:schemeClr val="accen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Deployment Rings (Slow and Fast Production Rings)</a:t>
            </a:r>
            <a:endParaRPr sz="2000">
              <a:solidFill>
                <a:schemeClr val="accen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111" name="Google Shape;11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3138" y="1904359"/>
            <a:ext cx="2430020" cy="3361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 amt="80000"/>
          </a:blip>
          <a:srcRect/>
          <a:stretch/>
        </p:blipFill>
        <p:spPr>
          <a:xfrm>
            <a:off x="2040317" y="3191302"/>
            <a:ext cx="1966132" cy="191817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4"/>
          <p:cNvSpPr/>
          <p:nvPr/>
        </p:nvSpPr>
        <p:spPr>
          <a:xfrm>
            <a:off x="404175" y="384028"/>
            <a:ext cx="11010000" cy="136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5. Continuous Deployment / Delivery (CD Pipeline - Release)</a:t>
            </a:r>
            <a:endParaRPr sz="4000" b="0" i="0" u="none" strike="noStrike" cap="none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114" name="Google Shape;114;p14"/>
          <p:cNvPicPr preferRelativeResize="0"/>
          <p:nvPr/>
        </p:nvPicPr>
        <p:blipFill rotWithShape="1">
          <a:blip r:embed="rId5">
            <a:alphaModFix amt="80000"/>
          </a:blip>
          <a:srcRect/>
          <a:stretch/>
        </p:blipFill>
        <p:spPr>
          <a:xfrm>
            <a:off x="9158859" y="3538802"/>
            <a:ext cx="2984166" cy="2683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5"/>
          <p:cNvPicPr preferRelativeResize="0"/>
          <p:nvPr/>
        </p:nvPicPr>
        <p:blipFill rotWithShape="1">
          <a:blip r:embed="rId3">
            <a:alphaModFix/>
          </a:blip>
          <a:srcRect r="3493" b="13314"/>
          <a:stretch/>
        </p:blipFill>
        <p:spPr>
          <a:xfrm>
            <a:off x="2148488" y="1454350"/>
            <a:ext cx="7895025" cy="356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/>
          <p:nvPr/>
        </p:nvSpPr>
        <p:spPr>
          <a:xfrm>
            <a:off x="11726148" y="731603"/>
            <a:ext cx="158400" cy="37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25" name="Google Shape;125;p16"/>
          <p:cNvSpPr txBox="1"/>
          <p:nvPr/>
        </p:nvSpPr>
        <p:spPr>
          <a:xfrm>
            <a:off x="4663450" y="2084825"/>
            <a:ext cx="6396600" cy="1658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We integrated Build and Release Pipelines status widgets </a:t>
            </a:r>
            <a:endParaRPr sz="2000">
              <a:solidFill>
                <a:schemeClr val="accen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126" name="Google Shape;12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3138" y="1904359"/>
            <a:ext cx="2430020" cy="3361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6"/>
          <p:cNvPicPr preferRelativeResize="0"/>
          <p:nvPr/>
        </p:nvPicPr>
        <p:blipFill rotWithShape="1">
          <a:blip r:embed="rId4">
            <a:alphaModFix amt="80000"/>
          </a:blip>
          <a:srcRect/>
          <a:stretch/>
        </p:blipFill>
        <p:spPr>
          <a:xfrm>
            <a:off x="2040317" y="3191302"/>
            <a:ext cx="1966132" cy="1918178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6"/>
          <p:cNvSpPr/>
          <p:nvPr/>
        </p:nvSpPr>
        <p:spPr>
          <a:xfrm>
            <a:off x="404163" y="384022"/>
            <a:ext cx="11010000" cy="7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6. Integration with Dashboard</a:t>
            </a:r>
            <a:endParaRPr sz="4000" b="0" i="0" u="none" strike="noStrike" cap="none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129" name="Google Shape;129;p16"/>
          <p:cNvPicPr preferRelativeResize="0"/>
          <p:nvPr/>
        </p:nvPicPr>
        <p:blipFill rotWithShape="1">
          <a:blip r:embed="rId5">
            <a:alphaModFix amt="80000"/>
          </a:blip>
          <a:srcRect/>
          <a:stretch/>
        </p:blipFill>
        <p:spPr>
          <a:xfrm>
            <a:off x="9158859" y="3538802"/>
            <a:ext cx="2984166" cy="2683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0600" y="1209850"/>
            <a:ext cx="7304725" cy="44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/>
          <p:nvPr/>
        </p:nvSpPr>
        <p:spPr>
          <a:xfrm>
            <a:off x="11726148" y="731603"/>
            <a:ext cx="158400" cy="37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4638500" y="2172100"/>
            <a:ext cx="6396600" cy="1658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We integrated with Slack via service hooks and adding webhook URL for the alert notifications of  pipelines</a:t>
            </a:r>
            <a:endParaRPr sz="2000">
              <a:solidFill>
                <a:schemeClr val="accen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141" name="Google Shape;14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3138" y="1904359"/>
            <a:ext cx="2430020" cy="3361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/>
          <p:cNvPicPr preferRelativeResize="0"/>
          <p:nvPr/>
        </p:nvPicPr>
        <p:blipFill rotWithShape="1">
          <a:blip r:embed="rId4">
            <a:alphaModFix amt="80000"/>
          </a:blip>
          <a:srcRect/>
          <a:stretch/>
        </p:blipFill>
        <p:spPr>
          <a:xfrm>
            <a:off x="2040317" y="3191302"/>
            <a:ext cx="1966132" cy="191817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/>
          <p:nvPr/>
        </p:nvSpPr>
        <p:spPr>
          <a:xfrm>
            <a:off x="404163" y="384022"/>
            <a:ext cx="11010000" cy="7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7. Integration with Slack</a:t>
            </a:r>
            <a:endParaRPr sz="4000" b="0" i="0" u="none" strike="noStrike" cap="none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144" name="Google Shape;144;p18"/>
          <p:cNvPicPr preferRelativeResize="0"/>
          <p:nvPr/>
        </p:nvPicPr>
        <p:blipFill rotWithShape="1">
          <a:blip r:embed="rId5">
            <a:alphaModFix amt="80000"/>
          </a:blip>
          <a:srcRect/>
          <a:stretch/>
        </p:blipFill>
        <p:spPr>
          <a:xfrm>
            <a:off x="9158859" y="3538802"/>
            <a:ext cx="2984166" cy="2683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9"/>
          <p:cNvPicPr preferRelativeResize="0"/>
          <p:nvPr/>
        </p:nvPicPr>
        <p:blipFill rotWithShape="1">
          <a:blip r:embed="rId3">
            <a:alphaModFix/>
          </a:blip>
          <a:srcRect b="11738"/>
          <a:stretch/>
        </p:blipFill>
        <p:spPr>
          <a:xfrm>
            <a:off x="1749900" y="1783725"/>
            <a:ext cx="8566231" cy="30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/>
          <p:nvPr/>
        </p:nvSpPr>
        <p:spPr>
          <a:xfrm>
            <a:off x="11726148" y="731603"/>
            <a:ext cx="158400" cy="37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155" name="Google Shape;155;p20"/>
          <p:cNvPicPr preferRelativeResize="0"/>
          <p:nvPr/>
        </p:nvPicPr>
        <p:blipFill rotWithShape="1">
          <a:blip r:embed="rId3">
            <a:alphaModFix/>
          </a:blip>
          <a:srcRect r="7175"/>
          <a:stretch/>
        </p:blipFill>
        <p:spPr>
          <a:xfrm>
            <a:off x="931325" y="1301300"/>
            <a:ext cx="6063825" cy="464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5000" y="1614350"/>
            <a:ext cx="4728000" cy="362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/>
          <p:nvPr/>
        </p:nvSpPr>
        <p:spPr>
          <a:xfrm>
            <a:off x="11726148" y="731603"/>
            <a:ext cx="158400" cy="37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62" name="Google Shape;162;p21"/>
          <p:cNvSpPr txBox="1"/>
          <p:nvPr/>
        </p:nvSpPr>
        <p:spPr>
          <a:xfrm>
            <a:off x="4501350" y="2172100"/>
            <a:ext cx="6483900" cy="63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We used Docker and Azure Registry for containerization</a:t>
            </a:r>
            <a:endParaRPr sz="2000">
              <a:solidFill>
                <a:schemeClr val="accen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163" name="Google Shape;16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3138" y="1904359"/>
            <a:ext cx="2430020" cy="3361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 rotWithShape="1">
          <a:blip r:embed="rId4">
            <a:alphaModFix amt="80000"/>
          </a:blip>
          <a:srcRect/>
          <a:stretch/>
        </p:blipFill>
        <p:spPr>
          <a:xfrm>
            <a:off x="2040317" y="3191302"/>
            <a:ext cx="1966132" cy="1918178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1"/>
          <p:cNvSpPr/>
          <p:nvPr/>
        </p:nvSpPr>
        <p:spPr>
          <a:xfrm>
            <a:off x="404163" y="384022"/>
            <a:ext cx="11010000" cy="7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8. Containerization</a:t>
            </a:r>
            <a:endParaRPr sz="4000" b="0" i="0" u="none" strike="noStrike" cap="none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166" name="Google Shape;166;p21"/>
          <p:cNvPicPr preferRelativeResize="0"/>
          <p:nvPr/>
        </p:nvPicPr>
        <p:blipFill rotWithShape="1">
          <a:blip r:embed="rId5">
            <a:alphaModFix amt="80000"/>
          </a:blip>
          <a:srcRect/>
          <a:stretch/>
        </p:blipFill>
        <p:spPr>
          <a:xfrm>
            <a:off x="9158859" y="3538802"/>
            <a:ext cx="2984166" cy="2683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/>
          <p:nvPr/>
        </p:nvSpPr>
        <p:spPr>
          <a:xfrm>
            <a:off x="11726148" y="731603"/>
            <a:ext cx="158390" cy="3778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40" name="Google Shape;40;p4"/>
          <p:cNvSpPr txBox="1"/>
          <p:nvPr/>
        </p:nvSpPr>
        <p:spPr>
          <a:xfrm>
            <a:off x="5045300" y="2147675"/>
            <a:ext cx="4406400" cy="165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We used 2 Different Repositories:</a:t>
            </a:r>
            <a:endParaRPr sz="2000">
              <a:solidFill>
                <a:schemeClr val="accen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accen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erif Display"/>
              <a:buAutoNum type="arabicPeriod"/>
            </a:pPr>
            <a:r>
              <a:rPr lang="en-US" sz="2000">
                <a:solidFill>
                  <a:schemeClr val="accen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Portfolio Website</a:t>
            </a:r>
            <a:br>
              <a:rPr lang="en-US" sz="2000">
                <a:solidFill>
                  <a:schemeClr val="accen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</a:br>
            <a:endParaRPr sz="2000">
              <a:solidFill>
                <a:schemeClr val="accen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erif Display"/>
              <a:buAutoNum type="arabicPeriod"/>
            </a:pPr>
            <a:r>
              <a:rPr lang="en-US" sz="2000">
                <a:solidFill>
                  <a:schemeClr val="accen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NodeJs Calculator Application</a:t>
            </a:r>
            <a:endParaRPr sz="2000">
              <a:solidFill>
                <a:schemeClr val="accen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41" name="Google Shape;4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3138" y="1904359"/>
            <a:ext cx="2430019" cy="3361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4"/>
          <p:cNvPicPr preferRelativeResize="0"/>
          <p:nvPr/>
        </p:nvPicPr>
        <p:blipFill rotWithShape="1">
          <a:blip r:embed="rId4">
            <a:alphaModFix amt="80000"/>
          </a:blip>
          <a:srcRect/>
          <a:stretch/>
        </p:blipFill>
        <p:spPr>
          <a:xfrm>
            <a:off x="2040317" y="3191302"/>
            <a:ext cx="1966132" cy="191817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4"/>
          <p:cNvSpPr/>
          <p:nvPr/>
        </p:nvSpPr>
        <p:spPr>
          <a:xfrm>
            <a:off x="404163" y="384022"/>
            <a:ext cx="11009962" cy="7049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1. The Repositories</a:t>
            </a:r>
            <a:endParaRPr sz="4000" b="0" i="0" u="none" strike="noStrike" cap="none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44" name="Google Shape;44;p4"/>
          <p:cNvPicPr preferRelativeResize="0"/>
          <p:nvPr/>
        </p:nvPicPr>
        <p:blipFill rotWithShape="1">
          <a:blip r:embed="rId5">
            <a:alphaModFix amt="80000"/>
          </a:blip>
          <a:srcRect/>
          <a:stretch/>
        </p:blipFill>
        <p:spPr>
          <a:xfrm>
            <a:off x="9158859" y="3538802"/>
            <a:ext cx="2984166" cy="2683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950" y="389325"/>
            <a:ext cx="8591550" cy="620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3"/>
          <p:cNvPicPr preferRelativeResize="0"/>
          <p:nvPr/>
        </p:nvPicPr>
        <p:blipFill rotWithShape="1">
          <a:blip r:embed="rId3">
            <a:alphaModFix/>
          </a:blip>
          <a:srcRect b="1438"/>
          <a:stretch/>
        </p:blipFill>
        <p:spPr>
          <a:xfrm>
            <a:off x="925525" y="199638"/>
            <a:ext cx="7061249" cy="645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/>
          <p:nvPr/>
        </p:nvSpPr>
        <p:spPr>
          <a:xfrm>
            <a:off x="11726148" y="731603"/>
            <a:ext cx="158400" cy="37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82" name="Google Shape;182;p24"/>
          <p:cNvSpPr txBox="1"/>
          <p:nvPr/>
        </p:nvSpPr>
        <p:spPr>
          <a:xfrm>
            <a:off x="4775650" y="2147675"/>
            <a:ext cx="6638400" cy="1391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We added a Wiki of Release Notes for the latest release of the calculator app that contains our 5 test cases suite</a:t>
            </a:r>
            <a:endParaRPr sz="2000">
              <a:solidFill>
                <a:schemeClr val="accen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183" name="Google Shape;18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3138" y="1904359"/>
            <a:ext cx="2430020" cy="3361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 rotWithShape="1">
          <a:blip r:embed="rId4">
            <a:alphaModFix amt="80000"/>
          </a:blip>
          <a:srcRect/>
          <a:stretch/>
        </p:blipFill>
        <p:spPr>
          <a:xfrm>
            <a:off x="2040317" y="3191302"/>
            <a:ext cx="1966132" cy="1918178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4"/>
          <p:cNvSpPr/>
          <p:nvPr/>
        </p:nvSpPr>
        <p:spPr>
          <a:xfrm>
            <a:off x="404163" y="384022"/>
            <a:ext cx="11010000" cy="7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8. Wiki (Release Notes)</a:t>
            </a:r>
            <a:endParaRPr sz="4000" b="0" i="0" u="none" strike="noStrike" cap="none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186" name="Google Shape;186;p24"/>
          <p:cNvPicPr preferRelativeResize="0"/>
          <p:nvPr/>
        </p:nvPicPr>
        <p:blipFill rotWithShape="1">
          <a:blip r:embed="rId5">
            <a:alphaModFix amt="80000"/>
          </a:blip>
          <a:srcRect/>
          <a:stretch/>
        </p:blipFill>
        <p:spPr>
          <a:xfrm>
            <a:off x="9158859" y="3538802"/>
            <a:ext cx="2984166" cy="2683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7725" y="545075"/>
            <a:ext cx="9196651" cy="5308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/>
          <p:nvPr/>
        </p:nvSpPr>
        <p:spPr>
          <a:xfrm>
            <a:off x="11726148" y="731603"/>
            <a:ext cx="158400" cy="37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97" name="Google Shape;197;p26"/>
          <p:cNvSpPr txBox="1"/>
          <p:nvPr/>
        </p:nvSpPr>
        <p:spPr>
          <a:xfrm>
            <a:off x="4426525" y="2072875"/>
            <a:ext cx="6845400" cy="1391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We added NPM Artifact for a ReactJs interface for the app</a:t>
            </a:r>
            <a:endParaRPr sz="2000">
              <a:solidFill>
                <a:schemeClr val="accen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198" name="Google Shape;19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3138" y="1904359"/>
            <a:ext cx="2430020" cy="3361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6"/>
          <p:cNvPicPr preferRelativeResize="0"/>
          <p:nvPr/>
        </p:nvPicPr>
        <p:blipFill rotWithShape="1">
          <a:blip r:embed="rId4">
            <a:alphaModFix amt="80000"/>
          </a:blip>
          <a:srcRect/>
          <a:stretch/>
        </p:blipFill>
        <p:spPr>
          <a:xfrm>
            <a:off x="2040317" y="3191302"/>
            <a:ext cx="1966132" cy="1918178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6"/>
          <p:cNvSpPr/>
          <p:nvPr/>
        </p:nvSpPr>
        <p:spPr>
          <a:xfrm>
            <a:off x="404163" y="384022"/>
            <a:ext cx="11010000" cy="7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9. Azure Artifact</a:t>
            </a:r>
            <a:endParaRPr sz="4000" b="0" i="0" u="none" strike="noStrike" cap="none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201" name="Google Shape;201;p26"/>
          <p:cNvPicPr preferRelativeResize="0"/>
          <p:nvPr/>
        </p:nvPicPr>
        <p:blipFill rotWithShape="1">
          <a:blip r:embed="rId5">
            <a:alphaModFix amt="80000"/>
          </a:blip>
          <a:srcRect/>
          <a:stretch/>
        </p:blipFill>
        <p:spPr>
          <a:xfrm>
            <a:off x="9158859" y="3538802"/>
            <a:ext cx="2984166" cy="2683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/>
          <p:nvPr/>
        </p:nvSpPr>
        <p:spPr>
          <a:xfrm>
            <a:off x="11726148" y="731603"/>
            <a:ext cx="158400" cy="37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07" name="Google Shape;207;p27"/>
          <p:cNvSpPr/>
          <p:nvPr/>
        </p:nvSpPr>
        <p:spPr>
          <a:xfrm>
            <a:off x="404163" y="384022"/>
            <a:ext cx="11010000" cy="7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Continue. . . </a:t>
            </a:r>
            <a:endParaRPr sz="4000" b="0" i="0" u="none" strike="noStrike" cap="none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208" name="Google Shape;20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500" y="1184453"/>
            <a:ext cx="9286875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/>
          <p:nvPr/>
        </p:nvSpPr>
        <p:spPr>
          <a:xfrm>
            <a:off x="11726148" y="731603"/>
            <a:ext cx="158400" cy="37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4" name="Google Shape;214;p28"/>
          <p:cNvSpPr/>
          <p:nvPr/>
        </p:nvSpPr>
        <p:spPr>
          <a:xfrm>
            <a:off x="404163" y="384022"/>
            <a:ext cx="11010000" cy="7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Continue. . . </a:t>
            </a:r>
            <a:endParaRPr sz="4000" b="0" i="0" u="none" strike="noStrike" cap="none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215" name="Google Shape;2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600" y="1242903"/>
            <a:ext cx="9286875" cy="49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/>
          <p:nvPr/>
        </p:nvSpPr>
        <p:spPr>
          <a:xfrm>
            <a:off x="11726148" y="731603"/>
            <a:ext cx="158400" cy="37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21" name="Google Shape;221;p29"/>
          <p:cNvSpPr/>
          <p:nvPr/>
        </p:nvSpPr>
        <p:spPr>
          <a:xfrm>
            <a:off x="404163" y="384022"/>
            <a:ext cx="11010000" cy="7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Continue. . . </a:t>
            </a:r>
            <a:endParaRPr sz="4000" b="0" i="0" u="none" strike="noStrike" cap="none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222" name="Google Shape;2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375" y="1224153"/>
            <a:ext cx="9286875" cy="481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/>
          <p:nvPr/>
        </p:nvSpPr>
        <p:spPr>
          <a:xfrm>
            <a:off x="11726148" y="731603"/>
            <a:ext cx="158400" cy="37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28" name="Google Shape;228;p30"/>
          <p:cNvSpPr/>
          <p:nvPr/>
        </p:nvSpPr>
        <p:spPr>
          <a:xfrm>
            <a:off x="404163" y="384022"/>
            <a:ext cx="11010000" cy="7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Continue. . . </a:t>
            </a:r>
            <a:endParaRPr sz="4000" b="0" i="0" u="none" strike="noStrike" cap="none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229" name="Google Shape;22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675" y="1421425"/>
            <a:ext cx="10289499" cy="43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/>
          <p:nvPr/>
        </p:nvSpPr>
        <p:spPr>
          <a:xfrm>
            <a:off x="11726148" y="731603"/>
            <a:ext cx="158400" cy="37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35" name="Google Shape;235;p31"/>
          <p:cNvSpPr/>
          <p:nvPr/>
        </p:nvSpPr>
        <p:spPr>
          <a:xfrm>
            <a:off x="404163" y="384022"/>
            <a:ext cx="11010000" cy="7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Continue. . . </a:t>
            </a:r>
            <a:endParaRPr sz="4000" b="0" i="0" u="none" strike="noStrike" cap="none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236" name="Google Shape;2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350" y="1165653"/>
            <a:ext cx="9286875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/>
          <p:cNvPicPr preferRelativeResize="0"/>
          <p:nvPr/>
        </p:nvPicPr>
        <p:blipFill rotWithShape="1">
          <a:blip r:embed="rId3">
            <a:alphaModFix/>
          </a:blip>
          <a:srcRect r="3222"/>
          <a:stretch/>
        </p:blipFill>
        <p:spPr>
          <a:xfrm>
            <a:off x="863975" y="364375"/>
            <a:ext cx="9747224" cy="589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/>
          <p:nvPr/>
        </p:nvSpPr>
        <p:spPr>
          <a:xfrm>
            <a:off x="11726148" y="731603"/>
            <a:ext cx="158400" cy="37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42" name="Google Shape;242;p32"/>
          <p:cNvSpPr/>
          <p:nvPr/>
        </p:nvSpPr>
        <p:spPr>
          <a:xfrm>
            <a:off x="404163" y="384022"/>
            <a:ext cx="11010000" cy="7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Continue. . . </a:t>
            </a:r>
            <a:endParaRPr sz="4000" b="0" i="0" u="none" strike="noStrike" cap="none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243" name="Google Shape;2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350" y="1165653"/>
            <a:ext cx="9286875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/>
          <p:nvPr/>
        </p:nvSpPr>
        <p:spPr>
          <a:xfrm>
            <a:off x="11726148" y="731603"/>
            <a:ext cx="158400" cy="37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49" name="Google Shape;249;p33"/>
          <p:cNvSpPr/>
          <p:nvPr/>
        </p:nvSpPr>
        <p:spPr>
          <a:xfrm>
            <a:off x="404163" y="384022"/>
            <a:ext cx="11010000" cy="7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Continue. . . </a:t>
            </a:r>
            <a:endParaRPr sz="4000" b="0" i="0" u="none" strike="noStrike" cap="none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250" name="Google Shape;2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600" y="1224128"/>
            <a:ext cx="9286875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/>
          <p:nvPr/>
        </p:nvSpPr>
        <p:spPr>
          <a:xfrm>
            <a:off x="11726148" y="731603"/>
            <a:ext cx="158400" cy="37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56" name="Google Shape;256;p34"/>
          <p:cNvSpPr txBox="1"/>
          <p:nvPr/>
        </p:nvSpPr>
        <p:spPr>
          <a:xfrm>
            <a:off x="4775650" y="2147675"/>
            <a:ext cx="6321900" cy="1391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We deleted the Resource Group and viewed the costs incurred throughout the semester for all the reasonable time spent on activity labs and the </a:t>
            </a:r>
            <a:r>
              <a:rPr lang="en-US" sz="2000" dirty="0" smtClean="0">
                <a:solidFill>
                  <a:schemeClr val="accen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project [Removed due to Sensitive Data]</a:t>
            </a:r>
            <a:endParaRPr sz="2000" dirty="0">
              <a:solidFill>
                <a:schemeClr val="accen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257" name="Google Shape;257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3138" y="1904359"/>
            <a:ext cx="2430020" cy="3361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4"/>
          <p:cNvPicPr preferRelativeResize="0"/>
          <p:nvPr/>
        </p:nvPicPr>
        <p:blipFill rotWithShape="1">
          <a:blip r:embed="rId4">
            <a:alphaModFix amt="80000"/>
          </a:blip>
          <a:srcRect/>
          <a:stretch/>
        </p:blipFill>
        <p:spPr>
          <a:xfrm>
            <a:off x="2040317" y="3191302"/>
            <a:ext cx="1966132" cy="1918178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4"/>
          <p:cNvSpPr/>
          <p:nvPr/>
        </p:nvSpPr>
        <p:spPr>
          <a:xfrm>
            <a:off x="404163" y="384022"/>
            <a:ext cx="11010000" cy="7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10. Deleting the Resources</a:t>
            </a:r>
            <a:endParaRPr sz="4000" b="0" i="0" u="none" strike="noStrike" cap="none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260" name="Google Shape;260;p34"/>
          <p:cNvPicPr preferRelativeResize="0"/>
          <p:nvPr/>
        </p:nvPicPr>
        <p:blipFill rotWithShape="1">
          <a:blip r:embed="rId5">
            <a:alphaModFix amt="80000"/>
          </a:blip>
          <a:srcRect/>
          <a:stretch/>
        </p:blipFill>
        <p:spPr>
          <a:xfrm>
            <a:off x="9158859" y="3538802"/>
            <a:ext cx="2984166" cy="2683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/>
          <p:nvPr/>
        </p:nvSpPr>
        <p:spPr>
          <a:xfrm>
            <a:off x="11726148" y="4921567"/>
            <a:ext cx="158390" cy="3778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86" name="Google Shape;286;p39"/>
          <p:cNvSpPr/>
          <p:nvPr/>
        </p:nvSpPr>
        <p:spPr>
          <a:xfrm>
            <a:off x="545088" y="2215947"/>
            <a:ext cx="11010000" cy="7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BM Plex Mono SemiBold"/>
              <a:buNone/>
            </a:pPr>
            <a:r>
              <a:rPr lang="en-US" sz="420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Thank you for your time...</a:t>
            </a:r>
            <a:endParaRPr sz="4200" b="0" i="0" u="none" strike="noStrike" cap="none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6"/>
          <p:cNvPicPr preferRelativeResize="0"/>
          <p:nvPr/>
        </p:nvPicPr>
        <p:blipFill rotWithShape="1">
          <a:blip r:embed="rId3">
            <a:alphaModFix/>
          </a:blip>
          <a:srcRect r="6559"/>
          <a:stretch/>
        </p:blipFill>
        <p:spPr>
          <a:xfrm>
            <a:off x="850675" y="239675"/>
            <a:ext cx="11107198" cy="606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/>
          <p:nvPr/>
        </p:nvSpPr>
        <p:spPr>
          <a:xfrm>
            <a:off x="11726148" y="731603"/>
            <a:ext cx="158400" cy="37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60" name="Google Shape;60;p7"/>
          <p:cNvSpPr txBox="1"/>
          <p:nvPr/>
        </p:nvSpPr>
        <p:spPr>
          <a:xfrm>
            <a:off x="4663450" y="2147675"/>
            <a:ext cx="6061200" cy="160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We created build pipelines for that perform following:</a:t>
            </a:r>
            <a:endParaRPr sz="2000">
              <a:solidFill>
                <a:schemeClr val="accen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accen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erif Display"/>
              <a:buAutoNum type="arabicPeriod"/>
            </a:pPr>
            <a:r>
              <a:rPr lang="en-US" sz="2000">
                <a:solidFill>
                  <a:schemeClr val="accen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Automated Testing</a:t>
            </a:r>
            <a:br>
              <a:rPr lang="en-US" sz="2000">
                <a:solidFill>
                  <a:schemeClr val="accen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</a:br>
            <a:endParaRPr sz="2000">
              <a:solidFill>
                <a:schemeClr val="accen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erif Display"/>
              <a:buAutoNum type="arabicPeriod"/>
            </a:pPr>
            <a:r>
              <a:rPr lang="en-US" sz="2000">
                <a:solidFill>
                  <a:schemeClr val="accen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Containerization</a:t>
            </a:r>
            <a:endParaRPr sz="2000">
              <a:solidFill>
                <a:schemeClr val="accen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61" name="Google Shape;6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3138" y="1904359"/>
            <a:ext cx="2430020" cy="3361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7"/>
          <p:cNvPicPr preferRelativeResize="0"/>
          <p:nvPr/>
        </p:nvPicPr>
        <p:blipFill rotWithShape="1">
          <a:blip r:embed="rId4">
            <a:alphaModFix amt="80000"/>
          </a:blip>
          <a:srcRect/>
          <a:stretch/>
        </p:blipFill>
        <p:spPr>
          <a:xfrm>
            <a:off x="2040317" y="3191302"/>
            <a:ext cx="1966132" cy="191817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7"/>
          <p:cNvSpPr/>
          <p:nvPr/>
        </p:nvSpPr>
        <p:spPr>
          <a:xfrm>
            <a:off x="404163" y="384022"/>
            <a:ext cx="11010000" cy="7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2. The CI Pipeline</a:t>
            </a:r>
            <a:endParaRPr sz="4000" b="0" i="0" u="none" strike="noStrike" cap="none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64" name="Google Shape;64;p7"/>
          <p:cNvPicPr preferRelativeResize="0"/>
          <p:nvPr/>
        </p:nvPicPr>
        <p:blipFill rotWithShape="1">
          <a:blip r:embed="rId5">
            <a:alphaModFix amt="80000"/>
          </a:blip>
          <a:srcRect/>
          <a:stretch/>
        </p:blipFill>
        <p:spPr>
          <a:xfrm>
            <a:off x="9158859" y="3538802"/>
            <a:ext cx="2984166" cy="2683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800" y="211950"/>
            <a:ext cx="11153775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9"/>
          <p:cNvPicPr preferRelativeResize="0"/>
          <p:nvPr/>
        </p:nvPicPr>
        <p:blipFill rotWithShape="1">
          <a:blip r:embed="rId3">
            <a:alphaModFix/>
          </a:blip>
          <a:srcRect r="19993" b="1594"/>
          <a:stretch/>
        </p:blipFill>
        <p:spPr>
          <a:xfrm>
            <a:off x="850650" y="227200"/>
            <a:ext cx="9511173" cy="589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/>
          <p:nvPr/>
        </p:nvSpPr>
        <p:spPr>
          <a:xfrm>
            <a:off x="11726148" y="731603"/>
            <a:ext cx="158400" cy="37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80" name="Google Shape;80;p10"/>
          <p:cNvSpPr txBox="1"/>
          <p:nvPr/>
        </p:nvSpPr>
        <p:spPr>
          <a:xfrm>
            <a:off x="4663450" y="1511250"/>
            <a:ext cx="7221000" cy="223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We created the following 5 Test Cases for the Calculator app:</a:t>
            </a:r>
            <a:endParaRPr sz="2000">
              <a:solidFill>
                <a:schemeClr val="accen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accen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erif Display"/>
              <a:buAutoNum type="arabicPeriod"/>
            </a:pPr>
            <a:r>
              <a:rPr lang="en-US" sz="2000">
                <a:solidFill>
                  <a:schemeClr val="accen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Rejection of Division by Zero</a:t>
            </a:r>
            <a:endParaRPr sz="2000">
              <a:solidFill>
                <a:schemeClr val="accen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erif Display"/>
              <a:buAutoNum type="arabicPeriod"/>
            </a:pPr>
            <a:r>
              <a:rPr lang="en-US" sz="2000">
                <a:solidFill>
                  <a:schemeClr val="accen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Addition of Two Negative Floating Point Numbers</a:t>
            </a:r>
            <a:endParaRPr sz="2000">
              <a:solidFill>
                <a:schemeClr val="accen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erif Display"/>
              <a:buAutoNum type="arabicPeriod"/>
            </a:pPr>
            <a:r>
              <a:rPr lang="en-US" sz="2000">
                <a:solidFill>
                  <a:schemeClr val="accen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Multiplication of Zero with Any Number</a:t>
            </a:r>
            <a:endParaRPr sz="2000">
              <a:solidFill>
                <a:schemeClr val="accen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erif Display"/>
              <a:buAutoNum type="arabicPeriod"/>
            </a:pPr>
            <a:r>
              <a:rPr lang="en-US" sz="2000">
                <a:solidFill>
                  <a:schemeClr val="accen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Subtraction of a Negative Number from Positive Number</a:t>
            </a:r>
            <a:endParaRPr sz="2000">
              <a:solidFill>
                <a:schemeClr val="accen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M Serif Display"/>
              <a:buAutoNum type="arabicPeriod"/>
            </a:pPr>
            <a:r>
              <a:rPr lang="en-US" sz="2000">
                <a:solidFill>
                  <a:schemeClr val="accen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Multiplication of Supporting Negative Exponent</a:t>
            </a:r>
            <a:endParaRPr sz="2000">
              <a:solidFill>
                <a:schemeClr val="accen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81" name="Google Shape;8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3138" y="1904359"/>
            <a:ext cx="2430020" cy="3361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0"/>
          <p:cNvPicPr preferRelativeResize="0"/>
          <p:nvPr/>
        </p:nvPicPr>
        <p:blipFill rotWithShape="1">
          <a:blip r:embed="rId4">
            <a:alphaModFix amt="80000"/>
          </a:blip>
          <a:srcRect/>
          <a:stretch/>
        </p:blipFill>
        <p:spPr>
          <a:xfrm>
            <a:off x="2040317" y="3191302"/>
            <a:ext cx="1966132" cy="1918178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0"/>
          <p:cNvSpPr/>
          <p:nvPr/>
        </p:nvSpPr>
        <p:spPr>
          <a:xfrm>
            <a:off x="404163" y="384022"/>
            <a:ext cx="11010000" cy="7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3. Unit Testing</a:t>
            </a:r>
            <a:endParaRPr sz="4000" b="0" i="0" u="none" strike="noStrike" cap="none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84" name="Google Shape;84;p10"/>
          <p:cNvPicPr preferRelativeResize="0"/>
          <p:nvPr/>
        </p:nvPicPr>
        <p:blipFill rotWithShape="1">
          <a:blip r:embed="rId5">
            <a:alphaModFix amt="80000"/>
          </a:blip>
          <a:srcRect/>
          <a:stretch/>
        </p:blipFill>
        <p:spPr>
          <a:xfrm>
            <a:off x="9158859" y="3538802"/>
            <a:ext cx="2984166" cy="2683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6384"/>
          <a:stretch/>
        </p:blipFill>
        <p:spPr>
          <a:xfrm>
            <a:off x="863125" y="239675"/>
            <a:ext cx="9982976" cy="613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pad">
  <a:themeElements>
    <a:clrScheme name="TVA Orange">
      <a:dk1>
        <a:srgbClr val="000000"/>
      </a:dk1>
      <a:lt1>
        <a:srgbClr val="FFFFFF"/>
      </a:lt1>
      <a:dk2>
        <a:srgbClr val="040506"/>
      </a:dk2>
      <a:lt2>
        <a:srgbClr val="E8E8E8"/>
      </a:lt2>
      <a:accent1>
        <a:srgbClr val="F8861E"/>
      </a:accent1>
      <a:accent2>
        <a:srgbClr val="DC3618"/>
      </a:accent2>
      <a:accent3>
        <a:srgbClr val="4D2C0D"/>
      </a:accent3>
      <a:accent4>
        <a:srgbClr val="351F0B"/>
      </a:accent4>
      <a:accent5>
        <a:srgbClr val="075985"/>
      </a:accent5>
      <a:accent6>
        <a:srgbClr val="C6E4DE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291</Words>
  <Application>Microsoft Office PowerPoint</Application>
  <PresentationFormat>Widescreen</PresentationFormat>
  <Paragraphs>47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IBM Plex Mono Medium</vt:lpstr>
      <vt:lpstr>IBM Plex Mono</vt:lpstr>
      <vt:lpstr>DM Serif Display</vt:lpstr>
      <vt:lpstr>Arial</vt:lpstr>
      <vt:lpstr>Aldrich</vt:lpstr>
      <vt:lpstr>IBM Plex Mono SemiBold</vt:lpstr>
      <vt:lpstr>Tempad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DC</cp:lastModifiedBy>
  <cp:revision>1</cp:revision>
  <dcterms:modified xsi:type="dcterms:W3CDTF">2024-02-10T15:07:14Z</dcterms:modified>
</cp:coreProperties>
</file>